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87" r:id="rId3"/>
    <p:sldId id="392" r:id="rId4"/>
    <p:sldId id="393" r:id="rId5"/>
    <p:sldId id="402" r:id="rId6"/>
    <p:sldId id="394" r:id="rId7"/>
    <p:sldId id="401" r:id="rId8"/>
    <p:sldId id="395" r:id="rId9"/>
    <p:sldId id="396" r:id="rId10"/>
    <p:sldId id="397" r:id="rId11"/>
    <p:sldId id="398" r:id="rId12"/>
    <p:sldId id="403" r:id="rId13"/>
    <p:sldId id="399" r:id="rId14"/>
    <p:sldId id="404" r:id="rId15"/>
    <p:sldId id="400" r:id="rId16"/>
    <p:sldId id="25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C2A764"/>
    <a:srgbClr val="986F38"/>
    <a:srgbClr val="CC9900"/>
    <a:srgbClr val="705532"/>
    <a:srgbClr val="4FD165"/>
    <a:srgbClr val="D68B1C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44"/>
    <p:restoredTop sz="94582"/>
  </p:normalViewPr>
  <p:slideViewPr>
    <p:cSldViewPr snapToGrid="0" snapToObjects="1">
      <p:cViewPr varScale="1">
        <p:scale>
          <a:sx n="87" d="100"/>
          <a:sy n="87" d="100"/>
        </p:scale>
        <p:origin x="1760" y="4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D96C7-B1E2-4E45-A315-6A904FBDB407}" type="datetimeFigureOut">
              <a:rPr lang="es-ES" smtClean="0"/>
              <a:t>9/12/25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62307-342F-E34F-8925-A69AF43F02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1070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62307-342F-E34F-8925-A69AF43F0231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7711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650640"/>
            <a:ext cx="7772400" cy="7635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5414165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CC99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8229600" cy="53217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CC99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5"/>
            <a:ext cx="8229600" cy="44284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374900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CC99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237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880" y="1138425"/>
            <a:ext cx="8229600" cy="551222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CC99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80" y="190195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80" y="2531813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5" y="190195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5" y="2531813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930852"/>
            <a:ext cx="7772400" cy="763525"/>
          </a:xfrm>
        </p:spPr>
        <p:txBody>
          <a:bodyPr>
            <a:normAutofit/>
          </a:bodyPr>
          <a:lstStyle/>
          <a:p>
            <a:r>
              <a:rPr lang="es-ES_tradnl" noProof="0" dirty="0">
                <a:solidFill>
                  <a:srgbClr val="FF9E1D"/>
                </a:solidFill>
                <a:latin typeface="Century Gothic" panose="020B0502020202020204" pitchFamily="34" charset="0"/>
              </a:rPr>
              <a:t>Reformas Fiscales 2026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0" y="3853704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pic>
        <p:nvPicPr>
          <p:cNvPr id="3" name="Picture 3" descr="fgdesentis.jpg">
            <a:extLst>
              <a:ext uri="{FF2B5EF4-FFF2-40B4-BE49-F238E27FC236}">
                <a16:creationId xmlns:a16="http://schemas.microsoft.com/office/drawing/2014/main" id="{4C667064-F145-420F-92F5-759E370FA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77" y="890107"/>
            <a:ext cx="754266" cy="41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6061E-D379-32DB-3A77-68F44EFBB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A37D248-C430-879C-63C1-7C81F48959B2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7752F6A0-80A4-85D1-0C02-4B312164B9FC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83446605-C6C0-31C5-BFFD-7417CB332AE4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DFE30BB0-E10E-2C59-E8B3-C94487103CFD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CA29BC-457D-DFF3-B393-752C36EBB3A7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75D9551-6FC0-7A7E-3A58-644F9FE8A525}"/>
              </a:ext>
            </a:extLst>
          </p:cNvPr>
          <p:cNvSpPr txBox="1"/>
          <p:nvPr/>
        </p:nvSpPr>
        <p:spPr>
          <a:xfrm>
            <a:off x="619432" y="2170661"/>
            <a:ext cx="79051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aumenta la retención de ISR sobre intereses pagados por instituciones financieras a residentes de 0.5 % a 0.9 %. </a:t>
            </a:r>
          </a:p>
          <a:p>
            <a:pPr algn="just"/>
            <a:endParaRPr lang="es-MX" sz="20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eliminan ciertos beneficios para deducibilidad de aportaciones al IPAB y de cuentas incobrables, lo que afecta la regulación tributaria del sistema financiero. </a:t>
            </a:r>
          </a:p>
          <a:p>
            <a:pPr algn="just"/>
            <a:endParaRPr lang="es-MX" sz="20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inversionistas, bancos, empresas financieras o quienes reciben intereses, esto puede representar menores rendimientos netos. A largo plazo, puede cambiar las estrategias de inversión o ahorro, especialmente en renta fija o instrumentos financieros.</a:t>
            </a:r>
          </a:p>
          <a:p>
            <a:pPr algn="just"/>
            <a:endParaRPr lang="es-MX" sz="20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583F4A9-EDD3-19F5-962C-2FC654CD8D88}"/>
              </a:ext>
            </a:extLst>
          </p:cNvPr>
          <p:cNvSpPr txBox="1"/>
          <p:nvPr/>
        </p:nvSpPr>
        <p:spPr>
          <a:xfrm>
            <a:off x="792725" y="1364843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Sistema financiero</a:t>
            </a:r>
          </a:p>
        </p:txBody>
      </p:sp>
    </p:spTree>
    <p:extLst>
      <p:ext uri="{BB962C8B-B14F-4D97-AF65-F5344CB8AC3E}">
        <p14:creationId xmlns:p14="http://schemas.microsoft.com/office/powerpoint/2010/main" val="178500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0988D-135E-99F0-BC99-F7FA903A1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3D92153-5CF5-4241-8C99-E31171F3C9DD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B5747695-C821-6FFD-0DE4-5482BA1B1050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99F8BE00-69E3-1859-A39F-164D70B0BBEB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E083094B-9020-D9FD-EAC1-039FEE77E24B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65EA6B0-349A-AA55-77B9-C88D6D93D596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7FD3693-9C36-25C0-2E62-A56135B24B8F}"/>
              </a:ext>
            </a:extLst>
          </p:cNvPr>
          <p:cNvSpPr txBox="1"/>
          <p:nvPr/>
        </p:nvSpPr>
        <p:spPr>
          <a:xfrm>
            <a:off x="619432" y="2170661"/>
            <a:ext cx="790513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LIF 2026 reintroduce un programa de repatriación de capitales, con tasa preferencial del 15 % de ISR para quienes regresen recursos lícitos desde el extranjero y los mantengan invertidos por mínimo 3 años. </a:t>
            </a:r>
          </a:p>
          <a:p>
            <a:pPr algn="just"/>
            <a:endParaRPr lang="es-MX" sz="20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Estímulos para quienes en 2024 no excedieron ciertos ingresos acumulables: posibilidad de condonación parcial de multas, recargos y gastos de ejecución en ciertos créditos fiscales. </a:t>
            </a:r>
          </a:p>
          <a:p>
            <a:pPr algn="just"/>
            <a:endParaRPr lang="es-MX" sz="20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Estas medidas pueden funcionar como incentivos para atraer capital externo o promover inversión doméstica, pero requieren condiciones específicas. Representan una ventana para aprovechar ventajas fiscales — importante conocer requisitos y riesgos.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8B36FD1-5935-FF44-2BB7-6DDB81AA148C}"/>
              </a:ext>
            </a:extLst>
          </p:cNvPr>
          <p:cNvSpPr txBox="1"/>
          <p:nvPr/>
        </p:nvSpPr>
        <p:spPr>
          <a:xfrm>
            <a:off x="792725" y="1364843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Medidas transitorias</a:t>
            </a:r>
          </a:p>
        </p:txBody>
      </p:sp>
    </p:spTree>
    <p:extLst>
      <p:ext uri="{BB962C8B-B14F-4D97-AF65-F5344CB8AC3E}">
        <p14:creationId xmlns:p14="http://schemas.microsoft.com/office/powerpoint/2010/main" val="3509113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DFC38-CA0B-E42F-4C5F-C7A9F7118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85F0CA3-6E2F-4348-DB06-125E0F30BDDD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D818E737-1437-0991-F795-5698043577D1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503F6CED-9B48-DC1F-8CE4-3CD655F1341A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01D01539-50E4-D1DA-3EA8-2D89362ACB81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6DCF2DD-BDFB-EBB7-6006-67EC507634E3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6125542-5E86-B08C-C648-081DE4187C86}"/>
              </a:ext>
            </a:extLst>
          </p:cNvPr>
          <p:cNvSpPr txBox="1"/>
          <p:nvPr/>
        </p:nvSpPr>
        <p:spPr>
          <a:xfrm>
            <a:off x="619432" y="2244401"/>
            <a:ext cx="790513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Tasas de recargos: 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establece un aumento en las tasas de recargos por mora y para pagos en parcialidades o diferido. La tasa mensual por mora subirá a 1.38%. </a:t>
            </a:r>
          </a:p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Repatriación de capitales: 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reintroduce un programa de repatriación de capitales con una tasa preferencial del 15% de ISR para capitales lícitos retornados e invertidos en el país por al menos tres años. </a:t>
            </a:r>
          </a:p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Retención de IVA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Se establece una retención del 50% del IVA para personas morales que enajenen bienes o presten servicios a través de plataformas digitales de intermediación. </a:t>
            </a:r>
          </a:p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Contabilización de operaciones: 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presume el contrabando en casos donde las mercancías de comercio exterior no arriben al almacén correspondiente en el plazo señalado o se transfieran mediante operaciones inexistentes.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3E10D92-FA7B-8569-C556-F16190AF8B38}"/>
              </a:ext>
            </a:extLst>
          </p:cNvPr>
          <p:cNvSpPr txBox="1"/>
          <p:nvPr/>
        </p:nvSpPr>
        <p:spPr>
          <a:xfrm>
            <a:off x="792725" y="1364843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Medidas transitorias</a:t>
            </a:r>
          </a:p>
        </p:txBody>
      </p:sp>
    </p:spTree>
    <p:extLst>
      <p:ext uri="{BB962C8B-B14F-4D97-AF65-F5344CB8AC3E}">
        <p14:creationId xmlns:p14="http://schemas.microsoft.com/office/powerpoint/2010/main" val="891851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40AC5-5ADB-7374-B9FE-4FC990E42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33E903F-3C3A-8C84-FB3C-67D0ED3780B5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BBBA59AA-B234-12C0-EAA7-CE583787379A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86326C9A-CE17-23E3-DAA7-8EBA38F70A78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D63234AA-4F32-D675-B391-3849CD0C63CF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13E5AA5-83BA-AC0C-E4BE-37F934809C1B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5317F67-2965-4BAE-CD1B-F0AC9E0B7F71}"/>
              </a:ext>
            </a:extLst>
          </p:cNvPr>
          <p:cNvSpPr txBox="1"/>
          <p:nvPr/>
        </p:nvSpPr>
        <p:spPr>
          <a:xfrm>
            <a:off x="619432" y="2067425"/>
            <a:ext cx="790513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muchas pequeñas y medianas empresas (PyMEs), los aumentos en retenciones, IEPS, obligaciones de fiscalización y carga administrativa pueden reducir márgenes de utilidad, aumentar costos y complicar la operación. </a:t>
            </a:r>
          </a:p>
          <a:p>
            <a:pPr algn="just"/>
            <a:endParaRPr lang="es-MX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consumidores: aumentos en precios de bebidas, tabaco, productos de higiene, entretenimiento digital, pueden reducir poder de compra, afectando hogares de menores ingresos.</a:t>
            </a:r>
          </a:p>
          <a:p>
            <a:pPr algn="just"/>
            <a:endParaRPr lang="es-MX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economía digital / informal: la presión fiscal, necesidad de registro fiscal y control puede empujar a muchos fuera del mercado formal, con efectos negativos en empleo o precios.</a:t>
            </a:r>
          </a:p>
          <a:p>
            <a:pPr algn="just"/>
            <a:endParaRPr lang="es-MX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Aunque las reformas buscan “formalizar” la economía y recaudar más, existe el riesgo de que generen informalidad, incremento del precio al consumidor, cierre de pequeños negocios, o desincentivo al consumo.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BC6F74D-BDCA-086E-5A7F-5BD53AF4049D}"/>
              </a:ext>
            </a:extLst>
          </p:cNvPr>
          <p:cNvSpPr txBox="1"/>
          <p:nvPr/>
        </p:nvSpPr>
        <p:spPr>
          <a:xfrm>
            <a:off x="792725" y="1335347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Riesgos y advertencias</a:t>
            </a:r>
          </a:p>
        </p:txBody>
      </p:sp>
    </p:spTree>
    <p:extLst>
      <p:ext uri="{BB962C8B-B14F-4D97-AF65-F5344CB8AC3E}">
        <p14:creationId xmlns:p14="http://schemas.microsoft.com/office/powerpoint/2010/main" val="388902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FECC4-4AC6-FE79-B2E7-B59AAD306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E360B04-44BE-8144-DEBF-36E1D92EA193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A375ADDF-BB95-6F69-9216-8A0A321077A4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00487DF6-3DE4-8ED5-46F0-09C65FC1F231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4DE1CFA9-029C-DF35-8BA6-2C54753791D7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6457C41-ACAE-E127-0341-0A4A28079605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6FFC244-3EED-8C19-180D-C9FF541EA098}"/>
              </a:ext>
            </a:extLst>
          </p:cNvPr>
          <p:cNvSpPr txBox="1"/>
          <p:nvPr/>
        </p:nvSpPr>
        <p:spPr>
          <a:xfrm>
            <a:off x="619432" y="2347637"/>
            <a:ext cx="790513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Obligaciones de contadores: </a:t>
            </a:r>
            <a:r>
              <a:rPr lang="es-MX" sz="20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contadores públicos autorizados tienen ahora la obligación de informar a la autoridad fiscal sobre delitos fiscales que descubran durante la auditoría fiscal. </a:t>
            </a:r>
          </a:p>
          <a:p>
            <a:pPr algn="just"/>
            <a:r>
              <a:rPr lang="es-MX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Plazos para notificaciones:</a:t>
            </a:r>
            <a:r>
              <a:rPr lang="es-MX" sz="20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plazo para atender notificaciones fiscales se amplía de 3 a 20 días hábiles. </a:t>
            </a:r>
          </a:p>
          <a:p>
            <a:pPr algn="just"/>
            <a:r>
              <a:rPr lang="es-MX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Régimen Simplificado de Confianza (RESICO):</a:t>
            </a:r>
            <a:r>
              <a:rPr lang="es-MX" sz="20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 personas físicas bajo este régimen no estarán obligadas a presentar declaración anual si cumplen con los pagos mensuales considerados definitivos. </a:t>
            </a:r>
          </a:p>
          <a:p>
            <a:pPr algn="just"/>
            <a:r>
              <a:rPr lang="es-MX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Suspensión y cancelación de RFC:</a:t>
            </a:r>
            <a:r>
              <a:rPr lang="es-MX" sz="20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establecen supuestos para la suspensión y cancelación del RFC por inactividad.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DE059B8-83FE-C5E6-CF0D-65908FCFE0AE}"/>
              </a:ext>
            </a:extLst>
          </p:cNvPr>
          <p:cNvSpPr txBox="1"/>
          <p:nvPr/>
        </p:nvSpPr>
        <p:spPr>
          <a:xfrm>
            <a:off x="792725" y="1468079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Riesgos y advertencias</a:t>
            </a:r>
          </a:p>
        </p:txBody>
      </p:sp>
    </p:spTree>
    <p:extLst>
      <p:ext uri="{BB962C8B-B14F-4D97-AF65-F5344CB8AC3E}">
        <p14:creationId xmlns:p14="http://schemas.microsoft.com/office/powerpoint/2010/main" val="3918784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37B00-FA91-4B19-280F-D8B2B0030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4D17143-E164-AE57-DC6E-4F0EEA813416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B943AC5C-FCDD-EDE1-7777-2113C17E411E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1AA95051-7CBF-3961-6C89-160B995CBC83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78EAD696-929E-20A1-E7FC-54C16585A374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EC0B801-5412-5540-0A02-4C462BF0E064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91D0E41-5195-71FD-BB42-C95226F55BEE}"/>
              </a:ext>
            </a:extLst>
          </p:cNvPr>
          <p:cNvSpPr txBox="1"/>
          <p:nvPr/>
        </p:nvSpPr>
        <p:spPr>
          <a:xfrm>
            <a:off x="619432" y="2067425"/>
            <a:ext cx="790513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reformas fiscales de 2026 representan un cambio significativo en la política tributaria mexicana: más recaudación, mayor fiscalización, expansión del gravamen a nuevos bienes/servicios y regulación de actividades digitales.</a:t>
            </a:r>
          </a:p>
          <a:p>
            <a:pPr algn="just"/>
            <a:endParaRPr lang="es-MX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bien las medidas pueden fortalecer las finanzas públicas, consolidar la recaudación y promover formalidad, también conllevan riesgos: carga a PyMEs, presión sobre consumidores y posibles efectos negativos en empleo o informalidad.</a:t>
            </a:r>
          </a:p>
          <a:p>
            <a:pPr algn="just"/>
            <a:endParaRPr lang="es-MX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Recomendación orientativa: para empresas, freelancers o consumidores — revisar con asesoría fiscal los impactos, evaluar costos-beneficios, y adaptar precios o estructuras para evitar sorpresas. Idealmente, planear con anticipación.</a:t>
            </a:r>
          </a:p>
          <a:p>
            <a:pPr algn="just"/>
            <a:endParaRPr lang="es-MX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840DD22-929D-77FF-6386-A3ACCF34C047}"/>
              </a:ext>
            </a:extLst>
          </p:cNvPr>
          <p:cNvSpPr txBox="1"/>
          <p:nvPr/>
        </p:nvSpPr>
        <p:spPr>
          <a:xfrm>
            <a:off x="792725" y="1335347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Conclusiones</a:t>
            </a:r>
          </a:p>
        </p:txBody>
      </p:sp>
    </p:spTree>
    <p:extLst>
      <p:ext uri="{BB962C8B-B14F-4D97-AF65-F5344CB8AC3E}">
        <p14:creationId xmlns:p14="http://schemas.microsoft.com/office/powerpoint/2010/main" val="692647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0605" y="2567679"/>
            <a:ext cx="7016195" cy="861321"/>
          </a:xfrm>
        </p:spPr>
        <p:txBody>
          <a:bodyPr>
            <a:normAutofit fontScale="90000"/>
          </a:bodyPr>
          <a:lstStyle/>
          <a:p>
            <a:pPr marL="0" indent="0" algn="ctr">
              <a:lnSpc>
                <a:spcPct val="140000"/>
              </a:lnSpc>
            </a:pPr>
            <a:r>
              <a:rPr lang="en-US" dirty="0" err="1">
                <a:solidFill>
                  <a:srgbClr val="FF9E1D"/>
                </a:solidFill>
                <a:latin typeface="Century Gothic" panose="020B0502020202020204" pitchFamily="34" charset="0"/>
              </a:rPr>
              <a:t>Fg</a:t>
            </a:r>
            <a:r>
              <a:rPr lang="en-US" dirty="0">
                <a:solidFill>
                  <a:srgbClr val="FF9E1D"/>
                </a:solidFill>
                <a:latin typeface="Century Gothic" panose="020B0502020202020204" pitchFamily="34" charset="0"/>
              </a:rPr>
              <a:t> Desentis Consultores, S.C.</a:t>
            </a:r>
            <a:br>
              <a:rPr lang="en-US" dirty="0">
                <a:solidFill>
                  <a:srgbClr val="FF9E1D"/>
                </a:solidFill>
                <a:latin typeface="Century Gothic" panose="020B0502020202020204" pitchFamily="34" charset="0"/>
              </a:rPr>
            </a:br>
            <a:br>
              <a:rPr lang="en-US" dirty="0">
                <a:solidFill>
                  <a:srgbClr val="FF9E1D"/>
                </a:solidFill>
                <a:latin typeface="Century Gothic" panose="020B0502020202020204" pitchFamily="34" charset="0"/>
              </a:rPr>
            </a:br>
            <a:r>
              <a:rPr lang="en-US" sz="2000" dirty="0">
                <a:solidFill>
                  <a:srgbClr val="FFFF00"/>
                </a:solidFill>
                <a:latin typeface="Century Gothic" panose="020B0502020202020204" pitchFamily="34" charset="0"/>
                <a:cs typeface="Arial"/>
              </a:rPr>
              <a:t>LCP y L.D. Fernando Gabriel Desentis Reyes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sz="1800" dirty="0" err="1">
                <a:latin typeface="Century Gothic" panose="020B0502020202020204" pitchFamily="34" charset="0"/>
              </a:rPr>
              <a:t>www.fgdesentis.com</a:t>
            </a:r>
            <a:br>
              <a:rPr lang="en-US" sz="1800" dirty="0">
                <a:latin typeface="Century Gothic" panose="020B0502020202020204" pitchFamily="34" charset="0"/>
              </a:rPr>
            </a:br>
            <a:br>
              <a:rPr lang="en-US" sz="1800" dirty="0">
                <a:latin typeface="Century Gothic" panose="020B0502020202020204" pitchFamily="34" charset="0"/>
              </a:rPr>
            </a:br>
            <a:br>
              <a:rPr lang="en-US" sz="1800" dirty="0">
                <a:latin typeface="Century Gothic" panose="020B0502020202020204" pitchFamily="34" charset="0"/>
              </a:rPr>
            </a:br>
            <a:br>
              <a:rPr lang="en-US" sz="1800" dirty="0">
                <a:latin typeface="Century Gothic" panose="020B0502020202020204" pitchFamily="34" charset="0"/>
              </a:rPr>
            </a:br>
            <a:br>
              <a:rPr lang="en-US" sz="1800" dirty="0">
                <a:latin typeface="Century Gothic" panose="020B0502020202020204" pitchFamily="34" charset="0"/>
              </a:rPr>
            </a:br>
            <a:br>
              <a:rPr lang="en-US" sz="1800" dirty="0">
                <a:latin typeface="Century Gothic" panose="020B0502020202020204" pitchFamily="34" charset="0"/>
              </a:rPr>
            </a:br>
            <a:br>
              <a:rPr lang="en-US" sz="1800" dirty="0">
                <a:latin typeface="Century Gothic" panose="020B0502020202020204" pitchFamily="34" charset="0"/>
              </a:rPr>
            </a:br>
            <a:r>
              <a:rPr lang="en-US" sz="1800" dirty="0" err="1">
                <a:latin typeface="Century Gothic" panose="020B0502020202020204" pitchFamily="34" charset="0"/>
              </a:rPr>
              <a:t>Tels</a:t>
            </a:r>
            <a:r>
              <a:rPr lang="en-US" sz="1800" dirty="0">
                <a:latin typeface="Century Gothic" panose="020B0502020202020204" pitchFamily="34" charset="0"/>
              </a:rPr>
              <a:t>. (</a:t>
            </a:r>
            <a:r>
              <a:rPr lang="en-US" sz="1800" kern="1500" cap="small" spc="260" normalizeH="1" dirty="0">
                <a:latin typeface="Century Gothic" panose="020B0502020202020204" pitchFamily="34" charset="0"/>
              </a:rPr>
              <a:t>33) 3626-9754</a:t>
            </a:r>
          </a:p>
        </p:txBody>
      </p:sp>
      <p:sp>
        <p:nvSpPr>
          <p:cNvPr id="3" name="Rectángulo 2"/>
          <p:cNvSpPr/>
          <p:nvPr/>
        </p:nvSpPr>
        <p:spPr>
          <a:xfrm>
            <a:off x="749300" y="4381500"/>
            <a:ext cx="342900" cy="2437941"/>
          </a:xfrm>
          <a:prstGeom prst="rect">
            <a:avLst/>
          </a:prstGeom>
          <a:solidFill>
            <a:srgbClr val="986F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918FB45-4325-F452-CBB4-878E4B1F3799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pic>
        <p:nvPicPr>
          <p:cNvPr id="5" name="Picture 3" descr="fgdesentis.jpg">
            <a:extLst>
              <a:ext uri="{FF2B5EF4-FFF2-40B4-BE49-F238E27FC236}">
                <a16:creationId xmlns:a16="http://schemas.microsoft.com/office/drawing/2014/main" id="{09849B42-3B69-3DF7-97B4-2167E0A13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0955" y="5360911"/>
            <a:ext cx="1718105" cy="94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730F19A-5346-1C4C-855E-D934D6D6E6AD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9E957CBC-5878-E448-83B4-860B4EDB5C5D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926D3D67-E3E4-144E-9AE5-BC1268748160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814497E-5E41-A64E-866E-1C6ABA7BC0AA}"/>
              </a:ext>
            </a:extLst>
          </p:cNvPr>
          <p:cNvSpPr txBox="1"/>
          <p:nvPr/>
        </p:nvSpPr>
        <p:spPr>
          <a:xfrm>
            <a:off x="589935" y="2099103"/>
            <a:ext cx="815585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0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Reformas Fiscales 2026 en México</a:t>
            </a:r>
          </a:p>
          <a:p>
            <a:pPr algn="ctr"/>
            <a:endParaRPr lang="es-ES_tradnl" sz="4000" dirty="0">
              <a:solidFill>
                <a:schemeClr val="accent6"/>
              </a:solidFill>
              <a:latin typeface="Krungthep" panose="02000400000000000000" pitchFamily="2" charset="-34"/>
              <a:ea typeface="Krungthep" panose="02000400000000000000" pitchFamily="2" charset="-34"/>
              <a:cs typeface="Krungthep" panose="02000400000000000000" pitchFamily="2" charset="-34"/>
            </a:endParaRPr>
          </a:p>
          <a:p>
            <a:pPr algn="ctr"/>
            <a:r>
              <a:rPr lang="es-ES_tradnl" sz="40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Resumen ejecutivo y análisis orientativo</a:t>
            </a:r>
          </a:p>
          <a:p>
            <a:pPr algn="ctr"/>
            <a:endParaRPr lang="es-ES_tradnl" sz="4000" dirty="0">
              <a:solidFill>
                <a:schemeClr val="accent6"/>
              </a:solidFill>
              <a:latin typeface="Krungthep" panose="02000400000000000000" pitchFamily="2" charset="-34"/>
              <a:ea typeface="Krungthep" panose="02000400000000000000" pitchFamily="2" charset="-34"/>
              <a:cs typeface="Krungthep" panose="02000400000000000000" pitchFamily="2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A0F0D2F-3FDB-81CE-FD4E-F355A146664A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945466B-A6A0-5BAC-D054-D436EC2C7CC7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</p:spTree>
    <p:extLst>
      <p:ext uri="{BB962C8B-B14F-4D97-AF65-F5344CB8AC3E}">
        <p14:creationId xmlns:p14="http://schemas.microsoft.com/office/powerpoint/2010/main" val="1852619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9F012-5ECE-68F4-CD99-25A8AAE1C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BAA8288-1CAC-2F10-0FED-C3B7DC013626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DCC29E90-349F-3407-A3E3-4DFA51578A01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45FC2757-F3FE-4D4B-5E4D-A152D5C38646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A2AC6EA4-71B3-245F-941A-A67AC0850719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F1B48A4-93CA-1FE1-5175-C0062EB0743E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E3FAD9A-E308-186A-7705-9E34A6F57B69}"/>
              </a:ext>
            </a:extLst>
          </p:cNvPr>
          <p:cNvSpPr txBox="1"/>
          <p:nvPr/>
        </p:nvSpPr>
        <p:spPr>
          <a:xfrm>
            <a:off x="619432" y="2377133"/>
            <a:ext cx="790513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paquete fiscal 2026 busca incrementar la recaudación, mejorar la eficiencia, ampliar la base tributaria y reforzar la fiscalización. </a:t>
            </a:r>
          </a:p>
          <a:p>
            <a:pPr algn="just"/>
            <a:endParaRPr lang="es-MX" sz="24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4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un contexto de finanzas públicas apretadas, envejecimiento de deudas/pensiones, austeridad o necesidad de recursos, estas reformas parecen orientarse a consolidar ingresos federales. Esto implica una mayor carga fiscal y controles más estrictos.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68ADA59-3AB3-42F1-821D-5D0FB44D8250}"/>
              </a:ext>
            </a:extLst>
          </p:cNvPr>
          <p:cNvSpPr txBox="1"/>
          <p:nvPr/>
        </p:nvSpPr>
        <p:spPr>
          <a:xfrm>
            <a:off x="792725" y="1364843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CONTEXTO GENERAL</a:t>
            </a:r>
          </a:p>
        </p:txBody>
      </p:sp>
    </p:spTree>
    <p:extLst>
      <p:ext uri="{BB962C8B-B14F-4D97-AF65-F5344CB8AC3E}">
        <p14:creationId xmlns:p14="http://schemas.microsoft.com/office/powerpoint/2010/main" val="1411449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65DCA-51FA-21A0-FA42-39BB17060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B1F5B2C-580F-D0AA-B4E0-4BA02C855351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33505187-993C-6DAE-019F-6F23E20A27AA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4E1F6E22-2828-BEF7-63A7-95EEC5490987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F886B802-73E8-D444-24E3-0B3682BFC395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A4D4507-BB07-D498-45C9-FCDC30B09ED4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5CA8082-90BB-F701-C13A-D864C06D8396}"/>
              </a:ext>
            </a:extLst>
          </p:cNvPr>
          <p:cNvSpPr txBox="1"/>
          <p:nvPr/>
        </p:nvSpPr>
        <p:spPr>
          <a:xfrm>
            <a:off x="619432" y="2244401"/>
            <a:ext cx="7905135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2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presupuesto estimado de ingresos totales para la federación se fija en  $10.193,68 miles de millones de pesos. </a:t>
            </a:r>
          </a:p>
          <a:p>
            <a:pPr algn="just"/>
            <a:endParaRPr lang="es-MX" sz="22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2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prevé un incremento en los principales rubros tributarios comparado con 2025: por ejemplo, ISR, IVA, IEPS, cuotas, derechos y otros. </a:t>
            </a:r>
          </a:p>
          <a:p>
            <a:pPr algn="just"/>
            <a:endParaRPr lang="es-MX" sz="22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2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 muestra que la recaudación dependerá fuertemente de los impuestos tradicionales. Para contribuyentes y empresas, implica que mantener “negocio como siempre” puede no ser suficiente: conviene revisar cargas fiscales, planeación y cumplimiento.</a:t>
            </a:r>
          </a:p>
          <a:p>
            <a:pPr algn="just"/>
            <a:endParaRPr lang="es-MX" sz="22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3448A5E-8162-C687-5A2A-553DF67F446D}"/>
              </a:ext>
            </a:extLst>
          </p:cNvPr>
          <p:cNvSpPr txBox="1"/>
          <p:nvPr/>
        </p:nvSpPr>
        <p:spPr>
          <a:xfrm>
            <a:off x="792725" y="1364843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Ley de Ingresos 2026</a:t>
            </a:r>
          </a:p>
        </p:txBody>
      </p:sp>
    </p:spTree>
    <p:extLst>
      <p:ext uri="{BB962C8B-B14F-4D97-AF65-F5344CB8AC3E}">
        <p14:creationId xmlns:p14="http://schemas.microsoft.com/office/powerpoint/2010/main" val="3760973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4362-9CEA-C16F-B645-49A105E95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841999A-8F38-001E-DC25-CFCFA7A95AD1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1EB57F16-383F-73A3-9399-769B449C1250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C2C4B897-38F2-EF1B-0CAE-3358FCC2E5BD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DE1B4289-F6F5-396B-3528-C5F9A5BBB17B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AA85333-5836-09CD-7400-D844F48712A8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6FDE7F6-1269-B2D4-EE17-0D0E1E4E2014}"/>
              </a:ext>
            </a:extLst>
          </p:cNvPr>
          <p:cNvSpPr txBox="1"/>
          <p:nvPr/>
        </p:nvSpPr>
        <p:spPr>
          <a:xfrm>
            <a:off x="619432" y="2244401"/>
            <a:ext cx="790513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Tasas de recargos: 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establece un aumento en las tasas de recargos por mora y para pagos en parcialidades o diferido. La tasa mensual por mora subirá a 1.38%. </a:t>
            </a:r>
          </a:p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Repatriación de capitales: 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reintroduce un programa de repatriación de capitales con una tasa preferencial del 15% de ISR para capitales lícitos retornados e invertidos en el país por al menos tres años. </a:t>
            </a:r>
          </a:p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Retención de IVA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Se establece una retención del 50% del IVA para personas morales que enajenen bienes o presten servicios a través de plataformas digitales de intermediación. </a:t>
            </a:r>
          </a:p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Contabilización de operaciones: 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presume el contrabando en casos donde las mercancías de comercio exterior no arriben al almacén correspondiente en el plazo señalado o se transfieran mediante operaciones inexistentes.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A3BAD5D-2736-4C32-682B-9B26661E03AA}"/>
              </a:ext>
            </a:extLst>
          </p:cNvPr>
          <p:cNvSpPr txBox="1"/>
          <p:nvPr/>
        </p:nvSpPr>
        <p:spPr>
          <a:xfrm>
            <a:off x="792725" y="1364843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Ley de Ingresos 2026</a:t>
            </a:r>
          </a:p>
        </p:txBody>
      </p:sp>
    </p:spTree>
    <p:extLst>
      <p:ext uri="{BB962C8B-B14F-4D97-AF65-F5344CB8AC3E}">
        <p14:creationId xmlns:p14="http://schemas.microsoft.com/office/powerpoint/2010/main" val="4070009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8CFE8-071B-7B77-CA20-8F7B08A07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FA89A3E-F07A-2D26-5A73-08275CB5B2A1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1D6FF126-A514-F4F4-3C69-DC531C9E52CB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55556F8E-2E99-3A8D-F622-B788DB1893CF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B0AED758-BA88-D072-0CAA-5AE8B7D7C152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955C48A-AEF5-ADAA-F5D5-707F4A3B3BA1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153FCEF-2B65-5FAD-135E-4ACA49948CB2}"/>
              </a:ext>
            </a:extLst>
          </p:cNvPr>
          <p:cNvSpPr txBox="1"/>
          <p:nvPr/>
        </p:nvSpPr>
        <p:spPr>
          <a:xfrm>
            <a:off x="619432" y="2170661"/>
            <a:ext cx="7905135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1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fortalecen las facultades del Servicio de Administración Tributaria (SAT) para detectar irregularidades en emisión de comprobantes fiscales, operaciones simuladas, factureras. </a:t>
            </a:r>
          </a:p>
          <a:p>
            <a:pPr algn="just"/>
            <a:endParaRPr lang="es-MX" sz="21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1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iniciativa busca armonizar el CFF con el mandato constitucional en materia de prisión preventiva oficiosa para ciertos delitos fiscales. </a:t>
            </a:r>
          </a:p>
          <a:p>
            <a:pPr algn="just"/>
            <a:endParaRPr lang="es-MX" sz="21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1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 implica un endurecimiento del régimen sancionador y un llamado a mayor formalidad — los contribuyentes deberán ser muy cuidadosos con sus comprobantes y operaciones. También puede generar mayor seguridad jurídica si se cumple con transparencia.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1C576F7-8E13-F55B-114B-B93324BC16D9}"/>
              </a:ext>
            </a:extLst>
          </p:cNvPr>
          <p:cNvSpPr txBox="1"/>
          <p:nvPr/>
        </p:nvSpPr>
        <p:spPr>
          <a:xfrm>
            <a:off x="792725" y="1364843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Código Fiscal (CFF) 2026</a:t>
            </a:r>
          </a:p>
        </p:txBody>
      </p:sp>
    </p:spTree>
    <p:extLst>
      <p:ext uri="{BB962C8B-B14F-4D97-AF65-F5344CB8AC3E}">
        <p14:creationId xmlns:p14="http://schemas.microsoft.com/office/powerpoint/2010/main" val="2518217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4D2CF-BE5B-61E6-144E-3715D48CE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6C26CC2-2E31-A898-5C59-E55F1E847786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3F934EF2-E12E-D5F6-284C-246D4E34B37F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349F6B1C-48C0-BEA8-2D69-0BE329DB7BD0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C528D377-2F56-86B9-25EE-C7FA6C480488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1F87AA5-EEA2-34B6-5EE4-5C7DBF0F61F6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9F58474-0209-CFC5-6358-33DCC1D64CFE}"/>
              </a:ext>
            </a:extLst>
          </p:cNvPr>
          <p:cNvSpPr txBox="1"/>
          <p:nvPr/>
        </p:nvSpPr>
        <p:spPr>
          <a:xfrm>
            <a:off x="619432" y="2170661"/>
            <a:ext cx="790513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Comprobantes falsos:</a:t>
            </a:r>
            <a:r>
              <a:rPr lang="es-MX" b="1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amplía la definición a operaciones inexistentes, falsas o simuladas, y su emisión puede llevar a la restricción del Certificado de Sello Digital (CSD). </a:t>
            </a:r>
          </a:p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Verificación de CFDI: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faculta a la autoridad fiscal para verificar la veracidad de los CFDI mediante un procedimiento abreviado de 24 días hábiles, con suspensión inmediata del CSD para el emisor. </a:t>
            </a:r>
          </a:p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 a contribuyentes:</a:t>
            </a:r>
            <a:r>
              <a:rPr lang="es-MX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resolución de falsedad en CFDI afectará a quienes dieron efectos fiscales a dichos comprobantes, obligándolos a corregir declaraciones o enfrentarán la restricción de su CSD. </a:t>
            </a:r>
          </a:p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 de socios:</a:t>
            </a:r>
            <a:r>
              <a:rPr lang="es-MX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negará el RFC a personas morales cuyos socios ya estén involucrados en empresas con operaciones inexistentes. Se requerirá información de socios, incluyendo la de sus cónyuges. </a:t>
            </a:r>
          </a:p>
          <a:p>
            <a:pPr algn="just"/>
            <a:r>
              <a:rPr lang="es-MX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Verificación de estados de cuenta:</a:t>
            </a:r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autoridad podrá verificar los estados de cuenta de todas las entidades financieras, no solo bancos.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A5C11B3-508E-5F24-FB18-DD2ECD2167A8}"/>
              </a:ext>
            </a:extLst>
          </p:cNvPr>
          <p:cNvSpPr txBox="1"/>
          <p:nvPr/>
        </p:nvSpPr>
        <p:spPr>
          <a:xfrm>
            <a:off x="792725" y="1364843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Código Fiscal (CFF) 2026</a:t>
            </a:r>
          </a:p>
        </p:txBody>
      </p:sp>
    </p:spTree>
    <p:extLst>
      <p:ext uri="{BB962C8B-B14F-4D97-AF65-F5344CB8AC3E}">
        <p14:creationId xmlns:p14="http://schemas.microsoft.com/office/powerpoint/2010/main" val="3964914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8E640-4683-6749-6830-DB05BE713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C1FB3AE-D7FB-FF74-CE8E-3D1B9F0BCC02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8C10824E-608D-EE0E-AC24-9B780A51E907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911C7D97-615E-0FA9-930F-CB387F270A81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851D2A19-22E5-7621-3ECB-53D5FE18C712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E2EC128-00C7-7F78-8319-380E016E666A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0EC1DCF-15E3-083F-72EB-EADBD295625F}"/>
              </a:ext>
            </a:extLst>
          </p:cNvPr>
          <p:cNvSpPr txBox="1"/>
          <p:nvPr/>
        </p:nvSpPr>
        <p:spPr>
          <a:xfrm>
            <a:off x="619432" y="2170661"/>
            <a:ext cx="790513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Tabaco: se incrementa la tasa ad valorem de 160 % a 200 %, con cuota específica por cigarro que crecerá progresivamente hasta 2030. </a:t>
            </a:r>
          </a:p>
          <a:p>
            <a:pPr algn="just"/>
            <a:endParaRPr lang="es-MX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Bebidas saborizadas, con azúcar o edulcorantes: la cuota pasa a $3.0818 MXN por litro; bebidas con edulcorantes tendrán cuota diferenciada ($1.50 MXN/litro). </a:t>
            </a:r>
          </a:p>
          <a:p>
            <a:pPr algn="just"/>
            <a:endParaRPr lang="es-MX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Videojuegos violentos o para adultos: se impone un impuesto del 8 % sobre estos servicios digitales. </a:t>
            </a:r>
          </a:p>
          <a:p>
            <a:pPr algn="just"/>
            <a:endParaRPr lang="es-MX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tipo de medidas busca desalentar ciertos consumos considerados nocivos (salud, moral o social) y al mismo tiempo recaudar más. Pero también puede impactar en precios, costos de productos básicos y entretenimiento, afectando sectores vulnerables o de menores ingresos.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2159C8B-F05F-F300-B9C5-CD22A0143E26}"/>
              </a:ext>
            </a:extLst>
          </p:cNvPr>
          <p:cNvSpPr txBox="1"/>
          <p:nvPr/>
        </p:nvSpPr>
        <p:spPr>
          <a:xfrm>
            <a:off x="792725" y="1364843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Cambios al IEPS</a:t>
            </a:r>
          </a:p>
        </p:txBody>
      </p:sp>
    </p:spTree>
    <p:extLst>
      <p:ext uri="{BB962C8B-B14F-4D97-AF65-F5344CB8AC3E}">
        <p14:creationId xmlns:p14="http://schemas.microsoft.com/office/powerpoint/2010/main" val="1590958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B5D9F-34F2-3B46-E846-45CFC1F90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9BF6252-6FD5-83C6-45F9-85B7842C6CEE}"/>
              </a:ext>
            </a:extLst>
          </p:cNvPr>
          <p:cNvGrpSpPr/>
          <p:nvPr/>
        </p:nvGrpSpPr>
        <p:grpSpPr>
          <a:xfrm>
            <a:off x="0" y="692158"/>
            <a:ext cx="4045907" cy="350729"/>
            <a:chOff x="0" y="3871025"/>
            <a:chExt cx="4045907" cy="350729"/>
          </a:xfrm>
        </p:grpSpPr>
        <p:sp>
          <p:nvSpPr>
            <p:cNvPr id="9" name="CuadroTexto 5">
              <a:extLst>
                <a:ext uri="{FF2B5EF4-FFF2-40B4-BE49-F238E27FC236}">
                  <a16:creationId xmlns:a16="http://schemas.microsoft.com/office/drawing/2014/main" id="{60A503E6-7C66-9BAA-D007-65689209B919}"/>
                </a:ext>
              </a:extLst>
            </p:cNvPr>
            <p:cNvSpPr txBox="1"/>
            <p:nvPr/>
          </p:nvSpPr>
          <p:spPr>
            <a:xfrm>
              <a:off x="0" y="3883200"/>
              <a:ext cx="3655770" cy="338554"/>
            </a:xfrm>
            <a:prstGeom prst="rect">
              <a:avLst/>
            </a:prstGeom>
            <a:solidFill>
              <a:srgbClr val="986F38"/>
            </a:solidFill>
          </p:spPr>
          <p:txBody>
            <a:bodyPr wrap="square" rtlCol="0">
              <a:spAutoFit/>
            </a:bodyPr>
            <a:lstStyle/>
            <a:p>
              <a:r>
                <a:rPr lang="es-ES" sz="1600">
                  <a:solidFill>
                    <a:schemeClr val="bg1"/>
                  </a:solidFill>
                  <a:latin typeface="Arial Black"/>
                  <a:cs typeface="Arial Black"/>
                </a:rPr>
                <a:t>Fg Desentis Consultores, S.C.</a:t>
              </a: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8002AE32-ADDC-7779-8A44-3D7EBEB3C877}"/>
                </a:ext>
              </a:extLst>
            </p:cNvPr>
            <p:cNvSpPr/>
            <p:nvPr/>
          </p:nvSpPr>
          <p:spPr>
            <a:xfrm>
              <a:off x="3655770" y="3871025"/>
              <a:ext cx="390137" cy="350729"/>
            </a:xfrm>
            <a:prstGeom prst="rtTriangle">
              <a:avLst/>
            </a:prstGeom>
            <a:solidFill>
              <a:srgbClr val="986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AEB651C8-EB5C-38CD-3CB9-1CB3303444E4}"/>
              </a:ext>
            </a:extLst>
          </p:cNvPr>
          <p:cNvSpPr txBox="1"/>
          <p:nvPr/>
        </p:nvSpPr>
        <p:spPr>
          <a:xfrm>
            <a:off x="0" y="668053"/>
            <a:ext cx="3655770" cy="396000"/>
          </a:xfrm>
          <a:prstGeom prst="rect">
            <a:avLst/>
          </a:prstGeom>
          <a:solidFill>
            <a:srgbClr val="C2A764"/>
          </a:solidFill>
        </p:spPr>
        <p:txBody>
          <a:bodyPr wrap="square" rtlCol="0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  <a:latin typeface="Arial Black"/>
                <a:cs typeface="Arial Black"/>
              </a:rPr>
              <a:t>Fg</a:t>
            </a:r>
            <a:r>
              <a:rPr lang="es-ES" sz="1600" dirty="0">
                <a:solidFill>
                  <a:schemeClr val="bg1"/>
                </a:solidFill>
                <a:latin typeface="Arial Black"/>
                <a:cs typeface="Arial Black"/>
              </a:rPr>
              <a:t> Desentis Consultores, S.C.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29D9844-F6DD-2343-CBEB-D6057579D40C}"/>
              </a:ext>
            </a:extLst>
          </p:cNvPr>
          <p:cNvSpPr txBox="1"/>
          <p:nvPr/>
        </p:nvSpPr>
        <p:spPr>
          <a:xfrm>
            <a:off x="67735" y="6603997"/>
            <a:ext cx="907626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BlairMdITC TT-Medium"/>
              </a:rPr>
              <a:t>AUDITORIA    FINANZAS    ASESORIA FISCAL    SELECCIÓN DE CONTADORES   CONTABILIDAD    ASESORIA LEGAL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C360E03-17BE-58DB-0D66-4EA553CD2317}"/>
              </a:ext>
            </a:extLst>
          </p:cNvPr>
          <p:cNvSpPr txBox="1"/>
          <p:nvPr/>
        </p:nvSpPr>
        <p:spPr>
          <a:xfrm>
            <a:off x="619432" y="2170661"/>
            <a:ext cx="7905135" cy="3893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9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endurecen retenciones de ISR e IVA para quienes vendan bienes o servicios vía plataformas digitales (como apps de entrega, marketplaces, etc.). Por ejemplo, retención ISR de 2.5 % para personas físicas, y 4 % para morales (si no hay RFC puede ser mayor). </a:t>
            </a:r>
          </a:p>
          <a:p>
            <a:pPr algn="just"/>
            <a:endParaRPr lang="es-MX" sz="19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9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Obligaciones de información y fiscalización digital: autoridades tendrán más herramientas para supervisar operaciones digitales, prevenir evasión y fiscalizar transacciones. </a:t>
            </a:r>
          </a:p>
          <a:p>
            <a:pPr algn="just"/>
            <a:endParaRPr lang="es-MX" sz="19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9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quienes operan en la economía digital, marketplaces o freelance —es crucial revisar su régimen fiscal. Esta reforma puede complicar la operatividad si no se adaptan: podría aumentar los costos o requerir formalización.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1AFFE27-39B2-E954-78BB-073E1A4B2036}"/>
              </a:ext>
            </a:extLst>
          </p:cNvPr>
          <p:cNvSpPr txBox="1"/>
          <p:nvPr/>
        </p:nvSpPr>
        <p:spPr>
          <a:xfrm>
            <a:off x="792725" y="1364843"/>
            <a:ext cx="7554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3600" dirty="0">
                <a:solidFill>
                  <a:schemeClr val="accent6"/>
                </a:solidFill>
                <a:latin typeface="Krungthep" panose="02000400000000000000" pitchFamily="2" charset="-34"/>
                <a:ea typeface="Krungthep" panose="02000400000000000000" pitchFamily="2" charset="-34"/>
                <a:cs typeface="Krungthep" panose="02000400000000000000" pitchFamily="2" charset="-34"/>
              </a:rPr>
              <a:t>Economía digital</a:t>
            </a:r>
          </a:p>
        </p:txBody>
      </p:sp>
    </p:spTree>
    <p:extLst>
      <p:ext uri="{BB962C8B-B14F-4D97-AF65-F5344CB8AC3E}">
        <p14:creationId xmlns:p14="http://schemas.microsoft.com/office/powerpoint/2010/main" val="2898853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2401</TotalTime>
  <Words>1886</Words>
  <Application>Microsoft Macintosh PowerPoint</Application>
  <PresentationFormat>Presentación en pantalla (4:3)</PresentationFormat>
  <Paragraphs>128</Paragraphs>
  <Slides>16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Century Gothic</vt:lpstr>
      <vt:lpstr>Krungthep</vt:lpstr>
      <vt:lpstr>Office Theme</vt:lpstr>
      <vt:lpstr>Reformas Fiscales 2026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Fg Desentis Consultores, S.C.  LCP y L.D. Fernando Gabriel Desentis Reyes www.fgdesentis.com       Tels. (33) 3626-9754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Fernando Desentis</cp:lastModifiedBy>
  <cp:revision>122</cp:revision>
  <dcterms:created xsi:type="dcterms:W3CDTF">2013-08-21T19:17:07Z</dcterms:created>
  <dcterms:modified xsi:type="dcterms:W3CDTF">2025-12-09T16:41:26Z</dcterms:modified>
</cp:coreProperties>
</file>